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embeddedFontLst>
    <p:embeddedFont>
      <p:font typeface="Maven Pro" panose="020B060402020202020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0" roundtripDataSignature="AMtx7mgNWsMyjYNg9VeFI5q0mk5xnBHy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5B477-54B4-461D-BB83-66956BB1750C}">
  <a:tblStyle styleId="{FB45B477-54B4-461D-BB83-66956BB1750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tcBdr/>
        <a:fill>
          <a:solidFill>
            <a:srgbClr val="F5D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Малибу – город расположенный за западе округа Лос-Анджелес</a:t>
            </a:r>
            <a:endParaRPr/>
          </a:p>
        </p:txBody>
      </p:sp>
      <p:sp>
        <p:nvSpPr>
          <p:cNvPr id="174" name="Google Shape;17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e71658f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e71658f3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7e71658f34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e71658f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e71658f34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e71658f34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e212ec0c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e212ec0c4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7e212ec0c4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e212ec0c4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e212ec0c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e212ec0c4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e212ec0c4_2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e212ec0c4_2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e71658f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e71658f34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7e71658f3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e71658f3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e71658f34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7e71658f34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e71658f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e71658f3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7e71658f3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71658f3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e71658f3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7e71658f3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6" name="Google Shape;26;p17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body" idx="1"/>
          </p:nvPr>
        </p:nvSpPr>
        <p:spPr>
          <a:xfrm rot="5400000">
            <a:off x="2583180" y="85514"/>
            <a:ext cx="4023360" cy="754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ертикальный заголовок и текст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 rot="5400000">
            <a:off x="4650802" y="2307652"/>
            <a:ext cx="5757421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 rot="5400000">
            <a:off x="650302" y="393126"/>
            <a:ext cx="5757420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 слайд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9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1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2" name="Google Shape;52;p21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2"/>
          </p:nvPr>
        </p:nvSpPr>
        <p:spPr>
          <a:xfrm>
            <a:off x="4663440" y="1845736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2"/>
          </p:nvPr>
        </p:nvSpPr>
        <p:spPr>
          <a:xfrm>
            <a:off x="82296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4"/>
          </p:nvPr>
        </p:nvSpPr>
        <p:spPr>
          <a:xfrm>
            <a:off x="466344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ъект с подписью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4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body" idx="1"/>
          </p:nvPr>
        </p:nvSpPr>
        <p:spPr>
          <a:xfrm>
            <a:off x="3460237" y="731520"/>
            <a:ext cx="5009393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исунок с подписью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5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>
            <a:spLocks noGrp="1"/>
          </p:cNvSpPr>
          <p:nvPr>
            <p:ph type="pic" idx="2"/>
          </p:nvPr>
        </p:nvSpPr>
        <p:spPr>
          <a:xfrm>
            <a:off x="12" y="0"/>
            <a:ext cx="9143989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body" idx="1"/>
          </p:nvPr>
        </p:nvSpPr>
        <p:spPr>
          <a:xfrm>
            <a:off x="822959" y="5907024"/>
            <a:ext cx="758952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6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7" name="Google Shape;17;p16"/>
          <p:cNvCxnSpPr/>
          <p:nvPr/>
        </p:nvCxnSpPr>
        <p:spPr>
          <a:xfrm>
            <a:off x="895149" y="1737845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822960" y="2132856"/>
            <a:ext cx="7543800" cy="2192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ru-RU"/>
              <a:t>Сервис для сопровождения паводка</a:t>
            </a:r>
            <a:endParaRPr/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3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ВЫПОЛНИЛ: КОРАБЛЕВ НИКИТА 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ru-RU"/>
              <a:t>УЧЕНИК 10«Б» КЛАССА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ru-RU"/>
              <a:t>НАУЧНЫЙ РУКОВОДИТЕЛЬ: ГЕТМАНСКАЯ А.А.</a:t>
            </a:r>
            <a:endParaRPr/>
          </a:p>
        </p:txBody>
      </p:sp>
      <p:sp>
        <p:nvSpPr>
          <p:cNvPr id="107" name="Google Shape;107;p1"/>
          <p:cNvSpPr/>
          <p:nvPr/>
        </p:nvSpPr>
        <p:spPr>
          <a:xfrm>
            <a:off x="1570524" y="188640"/>
            <a:ext cx="60486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Муниципальное бюджетное образовательное учреждение “Школа №91”</a:t>
            </a: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Calibri"/>
              <a:buNone/>
            </a:pPr>
            <a:r>
              <a:rPr lang="ru-RU" sz="3700"/>
              <a:t>Каналы Landsat 8 на примере изображения Лос-Анджелеса</a:t>
            </a:r>
            <a:endParaRPr sz="3700"/>
          </a:p>
        </p:txBody>
      </p:sp>
      <p:grpSp>
        <p:nvGrpSpPr>
          <p:cNvPr id="177" name="Google Shape;177;p9"/>
          <p:cNvGrpSpPr/>
          <p:nvPr/>
        </p:nvGrpSpPr>
        <p:grpSpPr>
          <a:xfrm>
            <a:off x="1043608" y="1734917"/>
            <a:ext cx="2808312" cy="2115410"/>
            <a:chOff x="2061738" y="2418743"/>
            <a:chExt cx="2808312" cy="2115410"/>
          </a:xfrm>
        </p:grpSpPr>
        <p:pic>
          <p:nvPicPr>
            <p:cNvPr id="178" name="Google Shape;178;p9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60006" y="2745670"/>
              <a:ext cx="2710044" cy="17884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9"/>
            <p:cNvSpPr/>
            <p:nvPr/>
          </p:nvSpPr>
          <p:spPr>
            <a:xfrm>
              <a:off x="2061738" y="2418743"/>
              <a:ext cx="889987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 8</a:t>
              </a: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1015901" y="3850327"/>
            <a:ext cx="2961994" cy="2448937"/>
            <a:chOff x="4427984" y="1902023"/>
            <a:chExt cx="2961994" cy="2448937"/>
          </a:xfrm>
        </p:grpSpPr>
        <p:pic>
          <p:nvPicPr>
            <p:cNvPr id="181" name="Google Shape;181;p9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12765" y="2456021"/>
              <a:ext cx="2877213" cy="1894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9"/>
            <p:cNvSpPr/>
            <p:nvPr/>
          </p:nvSpPr>
          <p:spPr>
            <a:xfrm>
              <a:off x="4427984" y="1902023"/>
              <a:ext cx="273630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Полноцветное изображение в том же масштабе</a:t>
              </a:r>
              <a:endParaRPr sz="1500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" name="Google Shape;183;p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7984" y="2564904"/>
            <a:ext cx="4176464" cy="275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Calibri"/>
              <a:buNone/>
            </a:pPr>
            <a:r>
              <a:rPr lang="ru-RU" sz="3700"/>
              <a:t>Каналы Landsat 8 на примере изображения Лос-Анджелеса</a:t>
            </a:r>
            <a:endParaRPr sz="3700"/>
          </a:p>
        </p:txBody>
      </p:sp>
      <p:grpSp>
        <p:nvGrpSpPr>
          <p:cNvPr id="189" name="Google Shape;189;p10"/>
          <p:cNvGrpSpPr/>
          <p:nvPr/>
        </p:nvGrpSpPr>
        <p:grpSpPr>
          <a:xfrm>
            <a:off x="1187624" y="2274880"/>
            <a:ext cx="3096344" cy="3274331"/>
            <a:chOff x="539552" y="2385755"/>
            <a:chExt cx="3096344" cy="3274331"/>
          </a:xfrm>
        </p:grpSpPr>
        <p:pic>
          <p:nvPicPr>
            <p:cNvPr id="190" name="Google Shape;190;p10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1560" y="2708920"/>
              <a:ext cx="3024336" cy="2951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0"/>
            <p:cNvSpPr/>
            <p:nvPr/>
          </p:nvSpPr>
          <p:spPr>
            <a:xfrm>
              <a:off x="539552" y="2385755"/>
              <a:ext cx="142190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 9</a:t>
              </a:r>
              <a:endParaRPr sz="1500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10"/>
          <p:cNvGrpSpPr/>
          <p:nvPr/>
        </p:nvGrpSpPr>
        <p:grpSpPr>
          <a:xfrm>
            <a:off x="5004048" y="2274880"/>
            <a:ext cx="3078986" cy="3274331"/>
            <a:chOff x="4877390" y="2457763"/>
            <a:chExt cx="3078986" cy="3274331"/>
          </a:xfrm>
        </p:grpSpPr>
        <p:pic>
          <p:nvPicPr>
            <p:cNvPr id="193" name="Google Shape;193;p10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32040" y="2780928"/>
              <a:ext cx="3024336" cy="2951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0"/>
            <p:cNvSpPr/>
            <p:nvPr/>
          </p:nvSpPr>
          <p:spPr>
            <a:xfrm>
              <a:off x="4877390" y="2457763"/>
              <a:ext cx="15489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Каналы 10 и 11</a:t>
              </a:r>
              <a:endParaRPr sz="1500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 b="1"/>
              <a:t>Earth Explorer</a:t>
            </a:r>
            <a:endParaRPr b="1"/>
          </a:p>
        </p:txBody>
      </p:sp>
      <p:grpSp>
        <p:nvGrpSpPr>
          <p:cNvPr id="200" name="Google Shape;200;p11"/>
          <p:cNvGrpSpPr/>
          <p:nvPr/>
        </p:nvGrpSpPr>
        <p:grpSpPr>
          <a:xfrm>
            <a:off x="970816" y="2924944"/>
            <a:ext cx="7248087" cy="2955636"/>
            <a:chOff x="822960" y="2852936"/>
            <a:chExt cx="7248087" cy="2955636"/>
          </a:xfrm>
        </p:grpSpPr>
        <p:pic>
          <p:nvPicPr>
            <p:cNvPr id="201" name="Google Shape;201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2960" y="2852936"/>
              <a:ext cx="3456383" cy="2955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27984" y="2852936"/>
              <a:ext cx="3643063" cy="29556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11"/>
          <p:cNvSpPr/>
          <p:nvPr/>
        </p:nvSpPr>
        <p:spPr>
          <a:xfrm>
            <a:off x="822960" y="1916832"/>
            <a:ext cx="763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Earth Explorer (EE) - это онлайн-инструмент поиска и загрузки космических снимков.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e71658f34_0_1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NDWI</a:t>
            </a:r>
            <a:endParaRPr/>
          </a:p>
        </p:txBody>
      </p:sp>
      <p:sp>
        <p:nvSpPr>
          <p:cNvPr id="210" name="Google Shape;210;g7e71658f34_0_15"/>
          <p:cNvSpPr txBox="1"/>
          <p:nvPr/>
        </p:nvSpPr>
        <p:spPr>
          <a:xfrm>
            <a:off x="551333" y="2495475"/>
            <a:ext cx="8087053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Нормализованный разностный водный индекс (NDWI) необходим для того, чтобы обнаруживать поверхностные воды среди заболоченной местности; измерять степень покрытия поверхностными водами.</a:t>
            </a:r>
            <a:endParaRPr sz="24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NDWI = (GREEN [3] – NIR [5]) / (GREEN [3] + NIR [5])</a:t>
            </a:r>
            <a:endParaRPr sz="24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e71658f34_0_2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AWEI</a:t>
            </a:r>
            <a:endParaRPr/>
          </a:p>
        </p:txBody>
      </p:sp>
      <p:sp>
        <p:nvSpPr>
          <p:cNvPr id="217" name="Google Shape;217;g7e71658f34_0_20"/>
          <p:cNvSpPr txBox="1"/>
          <p:nvPr/>
        </p:nvSpPr>
        <p:spPr>
          <a:xfrm>
            <a:off x="786280" y="2213653"/>
            <a:ext cx="7617159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Автоматизированный индекс выделения воды позволяет эффективно разделить водные и неводные пиксели за счет одновременного использования трёх спектральных каналов Landsat-8. Коэффициенты в выражении для этого индекса эмпирически подобраны таким образом, чтобы наблюдалось максимальное отличие водных пикселей от пикселей различных типов растительного покрова.</a:t>
            </a:r>
            <a:endParaRPr sz="20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AWEI = 4*(GREEN [3] – NIR [5]) – (0.25*NIR [5] + 2.75*SWIR [9])</a:t>
            </a:r>
            <a:endParaRPr sz="2000" dirty="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/>
              <a:t>Реализованный скрипт</a:t>
            </a:r>
            <a:endParaRPr/>
          </a:p>
        </p:txBody>
      </p:sp>
      <p:pic>
        <p:nvPicPr>
          <p:cNvPr id="223" name="Google Shape;22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000" y="1952700"/>
            <a:ext cx="4033951" cy="393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025" y="1952700"/>
            <a:ext cx="2892716" cy="393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Calibri"/>
              <a:buNone/>
            </a:pPr>
            <a:r>
              <a:rPr lang="ru-RU" sz="4100"/>
              <a:t>Результаты работы скрипта со снимком сделанным 18.04.2019</a:t>
            </a:r>
            <a:endParaRPr sz="4100"/>
          </a:p>
        </p:txBody>
      </p:sp>
      <p:sp>
        <p:nvSpPr>
          <p:cNvPr id="230" name="Google Shape;230;p13"/>
          <p:cNvSpPr txBox="1"/>
          <p:nvPr/>
        </p:nvSpPr>
        <p:spPr>
          <a:xfrm>
            <a:off x="1451425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AWEI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3"/>
          <p:cNvSpPr txBox="1"/>
          <p:nvPr/>
        </p:nvSpPr>
        <p:spPr>
          <a:xfrm>
            <a:off x="4023350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NDWI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/>
          <p:nvPr/>
        </p:nvSpPr>
        <p:spPr>
          <a:xfrm>
            <a:off x="6595275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3"/>
          <p:cNvSpPr txBox="1"/>
          <p:nvPr/>
        </p:nvSpPr>
        <p:spPr>
          <a:xfrm>
            <a:off x="1032325" y="5120667"/>
            <a:ext cx="1981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Порог T = 0.1897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3"/>
          <p:cNvSpPr txBox="1"/>
          <p:nvPr/>
        </p:nvSpPr>
        <p:spPr>
          <a:xfrm>
            <a:off x="3604238" y="5120647"/>
            <a:ext cx="1981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Порог T = 0.3877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77" y="2568426"/>
            <a:ext cx="2295895" cy="228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562" y="2568427"/>
            <a:ext cx="2203033" cy="228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285" y="2597889"/>
            <a:ext cx="2167718" cy="225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e212ec0c4_2_7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Разница в индексах:</a:t>
            </a:r>
            <a:endParaRPr/>
          </a:p>
        </p:txBody>
      </p:sp>
      <p:pic>
        <p:nvPicPr>
          <p:cNvPr id="245" name="Google Shape;245;g7e212ec0c4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476" y="1961989"/>
            <a:ext cx="3638767" cy="35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35;p13"/>
          <p:cNvSpPr txBox="1"/>
          <p:nvPr/>
        </p:nvSpPr>
        <p:spPr>
          <a:xfrm>
            <a:off x="822960" y="5548219"/>
            <a:ext cx="79095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Calibri"/>
                <a:ea typeface="Calibri"/>
                <a:cs typeface="Calibri"/>
                <a:sym typeface="Calibri"/>
              </a:rPr>
              <a:t>Количество различающихся пикселей: 8499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e212ec0c4_2_27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Calibri"/>
              <a:buNone/>
            </a:pPr>
            <a:r>
              <a:rPr lang="ru-RU" sz="4100"/>
              <a:t>Результаты работы скрипта со снимком сделанным 14.12.2019</a:t>
            </a:r>
            <a:endParaRPr sz="4100"/>
          </a:p>
        </p:txBody>
      </p:sp>
      <p:sp>
        <p:nvSpPr>
          <p:cNvPr id="251" name="Google Shape;251;g7e212ec0c4_2_27"/>
          <p:cNvSpPr txBox="1"/>
          <p:nvPr/>
        </p:nvSpPr>
        <p:spPr>
          <a:xfrm>
            <a:off x="1451425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AWEI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7e212ec0c4_2_27"/>
          <p:cNvSpPr txBox="1"/>
          <p:nvPr/>
        </p:nvSpPr>
        <p:spPr>
          <a:xfrm>
            <a:off x="4023350" y="19260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NDWI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7e212ec0c4_2_27"/>
          <p:cNvSpPr txBox="1"/>
          <p:nvPr/>
        </p:nvSpPr>
        <p:spPr>
          <a:xfrm>
            <a:off x="6546488" y="1878125"/>
            <a:ext cx="11430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RGB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7e212ec0c4_2_27"/>
          <p:cNvSpPr txBox="1"/>
          <p:nvPr/>
        </p:nvSpPr>
        <p:spPr>
          <a:xfrm>
            <a:off x="1050525" y="5041483"/>
            <a:ext cx="1981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Порог T = 0.1897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7e212ec0c4_2_27"/>
          <p:cNvSpPr txBox="1"/>
          <p:nvPr/>
        </p:nvSpPr>
        <p:spPr>
          <a:xfrm>
            <a:off x="3622437" y="5041483"/>
            <a:ext cx="1981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alibri"/>
                <a:ea typeface="Calibri"/>
                <a:cs typeface="Calibri"/>
                <a:sym typeface="Calibri"/>
              </a:rPr>
              <a:t>Порог T = 0.3877 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7e212ec0c4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1" y="2548325"/>
            <a:ext cx="2172390" cy="224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7e212ec0c4_2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483" y="2505025"/>
            <a:ext cx="2176479" cy="227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091" y="2548325"/>
            <a:ext cx="2225794" cy="2243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e212ec0c4_2_4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Разница в индексах:</a:t>
            </a:r>
            <a:endParaRPr/>
          </a:p>
        </p:txBody>
      </p:sp>
      <p:pic>
        <p:nvPicPr>
          <p:cNvPr id="266" name="Google Shape;266;g7e212ec0c4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073" y="1871103"/>
            <a:ext cx="3465132" cy="34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56;g7e212ec0c4_2_27"/>
          <p:cNvSpPr txBox="1"/>
          <p:nvPr/>
        </p:nvSpPr>
        <p:spPr>
          <a:xfrm>
            <a:off x="640110" y="5492777"/>
            <a:ext cx="79095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Calibri"/>
                <a:ea typeface="Calibri"/>
                <a:cs typeface="Calibri"/>
                <a:sym typeface="Calibri"/>
              </a:rPr>
              <a:t>Количество различающихся пикселей: 54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/>
              <a:t>Цель работы: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822950" y="2492900"/>
            <a:ext cx="76353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Написание python скрипта для</a:t>
            </a:r>
            <a:r>
              <a:rPr lang="ru-RU" sz="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авто</a:t>
            </a:r>
            <a:r>
              <a:rPr lang="ru-RU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</a:t>
            </a:r>
            <a:r>
              <a:rPr lang="ru-RU" sz="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атизированного обнаружения участков затопления по данным дистанционного зондирования Земли (ДЗЗ)</a:t>
            </a:r>
            <a:r>
              <a:rPr lang="ru-RU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e71658f34_0_2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273" name="Google Shape;273;g7e71658f34_0_25"/>
          <p:cNvSpPr txBox="1">
            <a:spLocks noGrp="1"/>
          </p:cNvSpPr>
          <p:nvPr>
            <p:ph type="body" idx="1"/>
          </p:nvPr>
        </p:nvSpPr>
        <p:spPr>
          <a:xfrm>
            <a:off x="800100" y="1936754"/>
            <a:ext cx="7543800" cy="2707674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dirty="0"/>
              <a:t>Был написан скрипт, реализующий расчет индексов NDWI и  AWEI по космическим снимкам с Landsat </a:t>
            </a:r>
            <a:r>
              <a:rPr lang="ru-RU" dirty="0" smtClean="0"/>
              <a:t>8.</a:t>
            </a:r>
            <a:endParaRPr dirty="0"/>
          </a:p>
          <a:p>
            <a:pPr marL="0" indent="0">
              <a:buNone/>
            </a:pPr>
            <a:r>
              <a:rPr lang="ru-RU" dirty="0"/>
              <a:t>На исследованных изображениях не выявлено </a:t>
            </a:r>
            <a:r>
              <a:rPr lang="ru-RU" dirty="0" smtClean="0"/>
              <a:t>явное преимущество </a:t>
            </a:r>
            <a:r>
              <a:rPr lang="ru-RU" dirty="0"/>
              <a:t>одного из подходов, по сравнению с </a:t>
            </a:r>
            <a:r>
              <a:rPr lang="ru-RU" dirty="0" smtClean="0"/>
              <a:t>другим</a:t>
            </a:r>
            <a:r>
              <a:rPr lang="ru-RU" dirty="0"/>
              <a:t>.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Осознавая </a:t>
            </a:r>
            <a:r>
              <a:rPr lang="ru-RU" dirty="0"/>
              <a:t>ничтожность выборки на данном этапе работы, считаю правильным в дальнейших исследованиях проследить похожесть либо выявить различие индексов в задаче сопровождения паводка на сотнях изображений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e71658f34_0_31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Основная литература</a:t>
            </a:r>
            <a:endParaRPr/>
          </a:p>
        </p:txBody>
      </p:sp>
      <p:sp>
        <p:nvSpPr>
          <p:cNvPr id="280" name="Google Shape;280;g7e71658f34_0_31"/>
          <p:cNvSpPr txBox="1">
            <a:spLocks noGrp="1"/>
          </p:cNvSpPr>
          <p:nvPr>
            <p:ph type="body" idx="1"/>
          </p:nvPr>
        </p:nvSpPr>
        <p:spPr>
          <a:xfrm>
            <a:off x="822950" y="1845725"/>
            <a:ext cx="78942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ru-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Морозова В. А. Расчет индексов для выявления и анализа характеристик водных объектов с помощью данных дистанционного зондирования // Современные проблемы территориального развития: электрон. журн. –2019. –No 2. –1.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ru-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М.Ю. Катаев, А.А. Бекеров. Методика обнаружения водных объектов по многоспектральным спутниковым измерениям // Доклады ТУСУРа,том 20,No 4, 2017, С. 105-108</a:t>
            </a:r>
            <a:endParaRPr sz="22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e71658f34_0_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120" name="Google Shape;120;g7e71658f34_0_0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3000"/>
              <a:buChar char="★"/>
            </a:pPr>
            <a:r>
              <a:rPr lang="ru-RU" sz="3000"/>
              <a:t>Потопы, наводнения, подтопления - </a:t>
            </a:r>
            <a:r>
              <a:rPr lang="ru-RU" sz="3000" b="1"/>
              <a:t>ПЛОХО</a:t>
            </a:r>
            <a:r>
              <a:rPr lang="ru-RU" sz="3000"/>
              <a:t>!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ru-RU" sz="3000"/>
              <a:t>Паводок в Тулуне 2019 - проблема требует решения.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/>
              <a:t>Мониторинг</a:t>
            </a: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822825" y="2276875"/>
            <a:ext cx="754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Прогноз паводка традиционно составляется на основе анализа прохождения весеннего половодья за последние годы, фактических данных по снегозапасу, толщине льда на водоемах и глубине промерзания почвы.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e71658f34_0_7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Мониторинг</a:t>
            </a:r>
            <a:endParaRPr/>
          </a:p>
        </p:txBody>
      </p:sp>
      <p:sp>
        <p:nvSpPr>
          <p:cNvPr id="133" name="Google Shape;133;g7e71658f34_0_7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В настоящее время развиваются способы мониторинга при помощи оптических и радиолокационных космических снимков для: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b="1">
                <a:solidFill>
                  <a:schemeClr val="dk1"/>
                </a:solidFill>
              </a:rPr>
              <a:t>наблюдения </a:t>
            </a:r>
            <a:r>
              <a:rPr lang="ru-RU" sz="2400">
                <a:solidFill>
                  <a:schemeClr val="dk1"/>
                </a:solidFill>
              </a:rPr>
              <a:t>за развитием паводков или половодий;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>
                <a:solidFill>
                  <a:schemeClr val="dk1"/>
                </a:solidFill>
              </a:rPr>
              <a:t>оперативного </a:t>
            </a:r>
            <a:r>
              <a:rPr lang="ru-RU" sz="2400" b="1">
                <a:solidFill>
                  <a:schemeClr val="dk1"/>
                </a:solidFill>
              </a:rPr>
              <a:t>прогноза </a:t>
            </a:r>
            <a:r>
              <a:rPr lang="ru-RU" sz="2400">
                <a:solidFill>
                  <a:schemeClr val="dk1"/>
                </a:solidFill>
              </a:rPr>
              <a:t>зон затопления;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b="1">
                <a:solidFill>
                  <a:schemeClr val="dk1"/>
                </a:solidFill>
              </a:rPr>
              <a:t>определения </a:t>
            </a:r>
            <a:r>
              <a:rPr lang="ru-RU" sz="2400">
                <a:solidFill>
                  <a:schemeClr val="dk1"/>
                </a:solidFill>
              </a:rPr>
              <a:t>пострадавших зданий и сооружений;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b="1">
                <a:solidFill>
                  <a:schemeClr val="dk1"/>
                </a:solidFill>
              </a:rPr>
              <a:t>оценки </a:t>
            </a:r>
            <a:r>
              <a:rPr lang="ru-RU" sz="2400">
                <a:solidFill>
                  <a:schemeClr val="dk1"/>
                </a:solidFill>
              </a:rPr>
              <a:t>площади затопления территорий и принесенного ущерба;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 b="1">
                <a:solidFill>
                  <a:schemeClr val="dk1"/>
                </a:solidFill>
              </a:rPr>
              <a:t>выявления </a:t>
            </a:r>
            <a:r>
              <a:rPr lang="ru-RU" sz="2400">
                <a:solidFill>
                  <a:schemeClr val="dk1"/>
                </a:solidFill>
              </a:rPr>
              <a:t>участков, которым еще угрожает затопление.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Основные преимущества использования данных дистанционного зондирования (ДДЗ):</a:t>
            </a:r>
            <a:r>
              <a:rPr lang="ru-RU" sz="2000" u="sng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>
                <a:solidFill>
                  <a:schemeClr val="dk1"/>
                </a:solidFill>
              </a:rPr>
              <a:t>космические снимки позволяют охватить большие территории;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>
                <a:solidFill>
                  <a:schemeClr val="dk1"/>
                </a:solidFill>
              </a:rPr>
              <a:t>высокая периодичность получения оперативных данных;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ru-RU" sz="2400">
                <a:solidFill>
                  <a:schemeClr val="dk1"/>
                </a:solidFill>
              </a:rPr>
              <a:t>возможность получить данные о труднодоступных областях.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400" b="1" u="sng">
                <a:solidFill>
                  <a:schemeClr val="dk1"/>
                </a:solidFill>
              </a:rPr>
              <a:t>НО!</a:t>
            </a:r>
            <a:endParaRPr sz="2400" b="1" u="sng">
              <a:solidFill>
                <a:schemeClr val="dk1"/>
              </a:solidFill>
            </a:endParaRPr>
          </a:p>
          <a:p>
            <a:pPr marL="0" lvl="0" indent="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	требуется высокая квалификация и практический опыт оператора для их обработки;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/>
              <a:t>Landsat 8</a:t>
            </a:r>
            <a:endParaRPr/>
          </a:p>
        </p:txBody>
      </p:sp>
      <p:pic>
        <p:nvPicPr>
          <p:cNvPr id="145" name="Google Shape;145;p6" descr="https://landsat.gsfc.nasa.gov/wp-content/uploads/2013/01/ldcm_2012_CO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6056" y="1988840"/>
            <a:ext cx="2664296" cy="149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4122204" y="3466635"/>
            <a:ext cx="45720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OLI (Operational Land Imager) - запрашивает изображения земной поверхности в девяти различных диапазонах (1 - 9 канал)</a:t>
            </a:r>
            <a:endParaRPr/>
          </a:p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333333"/>
                </a:solidFill>
                <a:latin typeface="Maven Pro"/>
                <a:ea typeface="Maven Pro"/>
                <a:cs typeface="Maven Pro"/>
                <a:sym typeface="Maven Pro"/>
              </a:rPr>
              <a:t>TIRS (Thermal Infrared Sensor) - собирает изображения земной поверхности в двух инфракрасных (тепловых) диапазонах (10 - 11 канал)</a:t>
            </a:r>
            <a:endParaRPr sz="1700">
              <a:solidFill>
                <a:srgbClr val="33333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2204864"/>
            <a:ext cx="3200847" cy="365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/>
        </p:nvSpPr>
        <p:spPr>
          <a:xfrm>
            <a:off x="822960" y="286605"/>
            <a:ext cx="7543800" cy="83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ru-RU"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Каналы спутника Landsat 8</a:t>
            </a:r>
            <a:endParaRPr sz="4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3" name="Google Shape;153;p7"/>
          <p:cNvGraphicFramePr/>
          <p:nvPr/>
        </p:nvGraphicFramePr>
        <p:xfrm>
          <a:off x="1562000" y="1124745"/>
          <a:ext cx="6065700" cy="4937880"/>
        </p:xfrm>
        <a:graphic>
          <a:graphicData uri="http://schemas.openxmlformats.org/drawingml/2006/table">
            <a:tbl>
              <a:tblPr firstRow="1" bandRow="1">
                <a:noFill/>
                <a:tableStyleId>{FB45B477-54B4-461D-BB83-66956BB1750C}</a:tableStyleId>
              </a:tblPr>
              <a:tblGrid>
                <a:gridCol w="93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Спутник/сенсор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Канал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Длины волн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Имя канала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Разрешение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750">
                <a:tc row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Landsat 8 / OLI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/>
                        <a:t>0,433-0,453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Coestal Aerosol (CA)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row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30м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2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0,45-0,515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3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0,525-0,6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4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0,63-0,68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5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0,845-0,885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Near Infrared (NIR)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6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1,56-1,66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Shortwave NIR1 (SWIR1)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7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2,1-2,3 мкм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Shortwave NIR2 (SWIR2)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8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0,5-0,68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Panchromatic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15м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9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1,36-1,39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Cirrus (SWIR, перистые облака)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30м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7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Landsat 8 / TIR</a:t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10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10,3-11,3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Long Wavelength Infrared (TIR1)</a:t>
                      </a:r>
                      <a:endParaRPr sz="1400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100 м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7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11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11,5-12,5 мкм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Long Wavelength Infrared (TIR2)</a:t>
                      </a:r>
                      <a:endParaRPr sz="1400"/>
                    </a:p>
                  </a:txBody>
                  <a:tcPr marL="91450" marR="91450" marT="45725" marB="4572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Calibri"/>
              <a:buNone/>
            </a:pPr>
            <a:r>
              <a:rPr lang="ru-RU" sz="3700"/>
              <a:t>Каналы Landsat 8 на примере изображения Лос-Анджелеса</a:t>
            </a:r>
            <a:endParaRPr sz="3700"/>
          </a:p>
        </p:txBody>
      </p:sp>
      <p:grpSp>
        <p:nvGrpSpPr>
          <p:cNvPr id="159" name="Google Shape;159;p8"/>
          <p:cNvGrpSpPr/>
          <p:nvPr/>
        </p:nvGrpSpPr>
        <p:grpSpPr>
          <a:xfrm>
            <a:off x="611561" y="1916832"/>
            <a:ext cx="1679266" cy="1872208"/>
            <a:chOff x="879783" y="1809691"/>
            <a:chExt cx="1679266" cy="1872208"/>
          </a:xfrm>
        </p:grpSpPr>
        <p:pic>
          <p:nvPicPr>
            <p:cNvPr id="160" name="Google Shape;160;p8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1600" y="2132856"/>
              <a:ext cx="1587449" cy="1549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8"/>
            <p:cNvSpPr/>
            <p:nvPr/>
          </p:nvSpPr>
          <p:spPr>
            <a:xfrm>
              <a:off x="879783" y="1809691"/>
              <a:ext cx="167926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 1</a:t>
              </a:r>
              <a:endParaRPr/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2627784" y="1916832"/>
            <a:ext cx="3001075" cy="1787699"/>
            <a:chOff x="4139952" y="3033827"/>
            <a:chExt cx="3001075" cy="1787699"/>
          </a:xfrm>
        </p:grpSpPr>
        <p:pic>
          <p:nvPicPr>
            <p:cNvPr id="163" name="Google Shape;163;p8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11960" y="3356992"/>
              <a:ext cx="2929067" cy="1464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8"/>
            <p:cNvSpPr/>
            <p:nvPr/>
          </p:nvSpPr>
          <p:spPr>
            <a:xfrm>
              <a:off x="4139952" y="3033827"/>
              <a:ext cx="156164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Каналы 2, 3 и 4</a:t>
              </a: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644831" y="4027696"/>
            <a:ext cx="3456385" cy="2015353"/>
            <a:chOff x="1835696" y="2595499"/>
            <a:chExt cx="3456385" cy="2015353"/>
          </a:xfrm>
        </p:grpSpPr>
        <p:pic>
          <p:nvPicPr>
            <p:cNvPr id="166" name="Google Shape;166;p8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07705" y="2918664"/>
              <a:ext cx="3384376" cy="1692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8"/>
            <p:cNvSpPr/>
            <p:nvPr/>
          </p:nvSpPr>
          <p:spPr>
            <a:xfrm>
              <a:off x="1835696" y="2595499"/>
              <a:ext cx="93610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 5</a:t>
              </a:r>
              <a:endParaRPr/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4904319" y="4027696"/>
            <a:ext cx="3462680" cy="2015352"/>
            <a:chOff x="1389956" y="2529771"/>
            <a:chExt cx="3462680" cy="2015352"/>
          </a:xfrm>
        </p:grpSpPr>
        <p:pic>
          <p:nvPicPr>
            <p:cNvPr id="169" name="Google Shape;169;p8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68262" y="2852936"/>
              <a:ext cx="3384374" cy="1692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8"/>
            <p:cNvSpPr/>
            <p:nvPr/>
          </p:nvSpPr>
          <p:spPr>
            <a:xfrm>
              <a:off x="1389956" y="2529771"/>
              <a:ext cx="134844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 u="sng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Каналы 6 и 7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707</Words>
  <Application>Microsoft Office PowerPoint</Application>
  <PresentationFormat>Экран (4:3)</PresentationFormat>
  <Paragraphs>129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Maven Pro</vt:lpstr>
      <vt:lpstr>Calibri</vt:lpstr>
      <vt:lpstr>Arial</vt:lpstr>
      <vt:lpstr>Times New Roman</vt:lpstr>
      <vt:lpstr>Ретро</vt:lpstr>
      <vt:lpstr>Сервис для сопровождения паводка</vt:lpstr>
      <vt:lpstr>Цель работы:</vt:lpstr>
      <vt:lpstr>Актуальность</vt:lpstr>
      <vt:lpstr>Мониторинг</vt:lpstr>
      <vt:lpstr>Мониторинг</vt:lpstr>
      <vt:lpstr>Основные преимущества использования данных дистанционного зондирования (ДДЗ): </vt:lpstr>
      <vt:lpstr>Landsat 8</vt:lpstr>
      <vt:lpstr>Презентация PowerPoint</vt:lpstr>
      <vt:lpstr>Каналы Landsat 8 на примере изображения Лос-Анджелеса</vt:lpstr>
      <vt:lpstr>Каналы Landsat 8 на примере изображения Лос-Анджелеса</vt:lpstr>
      <vt:lpstr>Каналы Landsat 8 на примере изображения Лос-Анджелеса</vt:lpstr>
      <vt:lpstr>Earth Explorer</vt:lpstr>
      <vt:lpstr>NDWI</vt:lpstr>
      <vt:lpstr>AWEI</vt:lpstr>
      <vt:lpstr>Реализованный скрипт</vt:lpstr>
      <vt:lpstr>Результаты работы скрипта со снимком сделанным 18.04.2019</vt:lpstr>
      <vt:lpstr>Разница в индексах:</vt:lpstr>
      <vt:lpstr>Результаты работы скрипта со снимком сделанным 14.12.2019</vt:lpstr>
      <vt:lpstr>Разница в индексах:</vt:lpstr>
      <vt:lpstr>Заключение</vt:lpstr>
      <vt:lpstr>Основная 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 для сопровождения паводка</dc:title>
  <dc:creator>labgraph1</dc:creator>
  <cp:lastModifiedBy>Nikita Korablev</cp:lastModifiedBy>
  <cp:revision>6</cp:revision>
  <dcterms:created xsi:type="dcterms:W3CDTF">2020-02-07T12:11:32Z</dcterms:created>
  <dcterms:modified xsi:type="dcterms:W3CDTF">2020-03-11T06:54:43Z</dcterms:modified>
</cp:coreProperties>
</file>